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8288000" cy="10287000"/>
  <p:notesSz cx="6858000" cy="9144000"/>
  <p:embeddedFontLst>
    <p:embeddedFont>
      <p:font typeface="DM Sans" pitchFamily="2" charset="0"/>
      <p:regular r:id="rId13"/>
    </p:embeddedFont>
    <p:embeddedFont>
      <p:font typeface="DM Sans Bold" charset="0"/>
      <p:regular r:id="rId14"/>
    </p:embeddedFont>
    <p:embeddedFont>
      <p:font typeface="DM Sans Italics" panose="020B0604020202020204" charset="0"/>
      <p:regular r:id="rId15"/>
    </p:embeddedFont>
    <p:embeddedFont>
      <p:font typeface="Montserrat Light" panose="00000400000000000000" pitchFamily="2" charset="0"/>
      <p:regular r:id="rId16"/>
    </p:embeddedFont>
    <p:embeddedFont>
      <p:font typeface="Oswald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8" d="100"/>
          <a:sy n="38" d="100"/>
        </p:scale>
        <p:origin x="1020" y="-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3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jpeg"/><Relationship Id="rId5" Type="http://schemas.openxmlformats.org/officeDocument/2006/relationships/image" Target="../media/image6.svg"/><Relationship Id="rId15" Type="http://schemas.openxmlformats.org/officeDocument/2006/relationships/image" Target="../media/image16.jpe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0" Type="http://schemas.openxmlformats.org/officeDocument/2006/relationships/image" Target="../media/image3.svg"/><Relationship Id="rId4" Type="http://schemas.openxmlformats.org/officeDocument/2006/relationships/image" Target="../media/image18.jpe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8.jpeg"/><Relationship Id="rId4" Type="http://schemas.openxmlformats.org/officeDocument/2006/relationships/image" Target="../media/image3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2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Relationship Id="rId1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751027" y="2591170"/>
            <a:ext cx="10785946" cy="5104660"/>
            <a:chOff x="0" y="0"/>
            <a:chExt cx="14381262" cy="680621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4381262" cy="6806214"/>
              <a:chOff x="0" y="0"/>
              <a:chExt cx="1895495" cy="89708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895495" cy="897080"/>
              </a:xfrm>
              <a:custGeom>
                <a:avLst/>
                <a:gdLst/>
                <a:ahLst/>
                <a:cxnLst/>
                <a:rect l="l" t="t" r="r" b="b"/>
                <a:pathLst>
                  <a:path w="1895495" h="897080">
                    <a:moveTo>
                      <a:pt x="0" y="0"/>
                    </a:moveTo>
                    <a:lnTo>
                      <a:pt x="1895495" y="0"/>
                    </a:lnTo>
                    <a:lnTo>
                      <a:pt x="1895495" y="897080"/>
                    </a:lnTo>
                    <a:lnTo>
                      <a:pt x="0" y="89708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9525"/>
                <a:ext cx="1895495" cy="906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0" y="229855"/>
              <a:ext cx="14381262" cy="6213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125"/>
                </a:lnSpc>
              </a:pPr>
              <a:r>
                <a:rPr lang="en-US" sz="8062" spc="790">
                  <a:solidFill>
                    <a:srgbClr val="231F20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RESTOCK</a:t>
              </a:r>
            </a:p>
            <a:p>
              <a:pPr algn="ctr">
                <a:lnSpc>
                  <a:spcPts val="8740"/>
                </a:lnSpc>
              </a:pPr>
              <a:r>
                <a:rPr lang="en-US" sz="6333" spc="620">
                  <a:solidFill>
                    <a:srgbClr val="231F20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AN INNOVATIVE APPROACH TO OPTIMIZE E-COMMERCE OPERATIONS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4342256" y="651117"/>
            <a:ext cx="3679703" cy="1379888"/>
          </a:xfrm>
          <a:custGeom>
            <a:avLst/>
            <a:gdLst/>
            <a:ahLst/>
            <a:cxnLst/>
            <a:rect l="l" t="t" r="r" b="b"/>
            <a:pathLst>
              <a:path w="3679703" h="1379888">
                <a:moveTo>
                  <a:pt x="0" y="0"/>
                </a:moveTo>
                <a:lnTo>
                  <a:pt x="3679702" y="0"/>
                </a:lnTo>
                <a:lnTo>
                  <a:pt x="3679702" y="1379888"/>
                </a:lnTo>
                <a:lnTo>
                  <a:pt x="0" y="13798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77910" y="1950501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948985">
            <a:off x="15768474" y="6102347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5"/>
                </a:lnTo>
                <a:lnTo>
                  <a:pt x="0" y="109390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589541" y="5472067"/>
            <a:ext cx="1510891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3792978" y="5240576"/>
            <a:ext cx="501082" cy="50108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379507" y="7633568"/>
            <a:ext cx="3204526" cy="158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Define project scope, gather business requirements, and create a detailed project plan.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29747" y="2440464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59451" y="5941547"/>
            <a:ext cx="3844638" cy="1513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PLANNING AND REQUIREMENTS GATHERING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8893459" y="5240576"/>
            <a:ext cx="501082" cy="50108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130227" y="2062975"/>
            <a:ext cx="2027545" cy="3080525"/>
            <a:chOff x="0" y="0"/>
            <a:chExt cx="2703394" cy="410736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03394" cy="4107367"/>
            </a:xfrm>
            <a:custGeom>
              <a:avLst/>
              <a:gdLst/>
              <a:ahLst/>
              <a:cxnLst/>
              <a:rect l="l" t="t" r="r" b="b"/>
              <a:pathLst>
                <a:path w="2703394" h="4107367">
                  <a:moveTo>
                    <a:pt x="0" y="0"/>
                  </a:moveTo>
                  <a:lnTo>
                    <a:pt x="2703394" y="0"/>
                  </a:lnTo>
                  <a:lnTo>
                    <a:pt x="2703394" y="4107367"/>
                  </a:lnTo>
                  <a:lnTo>
                    <a:pt x="0" y="41073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0" y="596166"/>
              <a:ext cx="2703394" cy="14575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141"/>
                </a:lnSpc>
              </a:pPr>
              <a:r>
                <a:rPr lang="en-US" sz="6624" spc="649">
                  <a:solidFill>
                    <a:srgbClr val="FFFBFB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02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479534" y="2062975"/>
            <a:ext cx="2027545" cy="3080525"/>
            <a:chOff x="0" y="0"/>
            <a:chExt cx="2703394" cy="410736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03394" cy="4107367"/>
            </a:xfrm>
            <a:custGeom>
              <a:avLst/>
              <a:gdLst/>
              <a:ahLst/>
              <a:cxnLst/>
              <a:rect l="l" t="t" r="r" b="b"/>
              <a:pathLst>
                <a:path w="2703394" h="4107367">
                  <a:moveTo>
                    <a:pt x="0" y="0"/>
                  </a:moveTo>
                  <a:lnTo>
                    <a:pt x="2703394" y="0"/>
                  </a:lnTo>
                  <a:lnTo>
                    <a:pt x="2703394" y="4107367"/>
                  </a:lnTo>
                  <a:lnTo>
                    <a:pt x="0" y="41073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0" y="596166"/>
              <a:ext cx="2703394" cy="14575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141"/>
                </a:lnSpc>
              </a:pPr>
              <a:r>
                <a:rPr lang="en-US" sz="6624" spc="649">
                  <a:solidFill>
                    <a:srgbClr val="FFFBFB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03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7531819" y="7633568"/>
            <a:ext cx="3204526" cy="158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Build the system, integrate with existing platforms, and customize features as needed.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255431" y="5941547"/>
            <a:ext cx="3578274" cy="1513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DEVELOPMENT AND INTEGRATION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198706" y="7150267"/>
            <a:ext cx="4714858" cy="158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Conduct thorough testing to ensure enterprise-grade accuracy and reliability, deploy the system, and provide comprehensive user training and support.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562630" y="5941547"/>
            <a:ext cx="3987010" cy="99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TESTING AND DEPLOYMENT</a:t>
            </a:r>
          </a:p>
        </p:txBody>
      </p:sp>
      <p:sp>
        <p:nvSpPr>
          <p:cNvPr id="25" name="Freeform 25"/>
          <p:cNvSpPr/>
          <p:nvPr/>
        </p:nvSpPr>
        <p:spPr>
          <a:xfrm rot="-10799999">
            <a:off x="-3541017" y="-6165174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5"/>
                </a:lnTo>
                <a:lnTo>
                  <a:pt x="0" y="109390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14242766" y="5240576"/>
            <a:ext cx="501082" cy="501082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10580377">
            <a:off x="9407140" y="-9309963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4254153" y="7476061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608297" y="2341717"/>
            <a:ext cx="3679703" cy="1379888"/>
          </a:xfrm>
          <a:custGeom>
            <a:avLst/>
            <a:gdLst/>
            <a:ahLst/>
            <a:cxnLst/>
            <a:rect l="l" t="t" r="r" b="b"/>
            <a:pathLst>
              <a:path w="3679703" h="1379888">
                <a:moveTo>
                  <a:pt x="0" y="0"/>
                </a:moveTo>
                <a:lnTo>
                  <a:pt x="3679703" y="0"/>
                </a:lnTo>
                <a:lnTo>
                  <a:pt x="3679703" y="1379888"/>
                </a:lnTo>
                <a:lnTo>
                  <a:pt x="0" y="13798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72941" y="2822111"/>
            <a:ext cx="8097687" cy="4010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51"/>
              </a:lnSpc>
            </a:pPr>
            <a:r>
              <a:rPr lang="en-US" sz="11631" spc="1139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THANK</a:t>
            </a:r>
          </a:p>
          <a:p>
            <a:pPr marL="0" lvl="0" indent="0" algn="l">
              <a:lnSpc>
                <a:spcPts val="16051"/>
              </a:lnSpc>
              <a:spcBef>
                <a:spcPct val="0"/>
              </a:spcBef>
            </a:pPr>
            <a:r>
              <a:rPr lang="en-US" sz="11631" spc="1139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863553" y="3196330"/>
            <a:ext cx="3085579" cy="4856701"/>
            <a:chOff x="0" y="0"/>
            <a:chExt cx="4114105" cy="6475602"/>
          </a:xfrm>
        </p:grpSpPr>
        <p:sp>
          <p:nvSpPr>
            <p:cNvPr id="5" name="Freeform 5"/>
            <p:cNvSpPr/>
            <p:nvPr/>
          </p:nvSpPr>
          <p:spPr>
            <a:xfrm rot="-5400000">
              <a:off x="-1180748" y="1180748"/>
              <a:ext cx="6475602" cy="4114105"/>
            </a:xfrm>
            <a:custGeom>
              <a:avLst/>
              <a:gdLst/>
              <a:ahLst/>
              <a:cxnLst/>
              <a:rect l="l" t="t" r="r" b="b"/>
              <a:pathLst>
                <a:path w="6475602" h="4114105">
                  <a:moveTo>
                    <a:pt x="0" y="0"/>
                  </a:moveTo>
                  <a:lnTo>
                    <a:pt x="6475601" y="0"/>
                  </a:lnTo>
                  <a:lnTo>
                    <a:pt x="6475601" y="4114105"/>
                  </a:lnTo>
                  <a:lnTo>
                    <a:pt x="0" y="41141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268916" y="232894"/>
              <a:ext cx="3608926" cy="3594829"/>
              <a:chOff x="0" y="0"/>
              <a:chExt cx="6502400" cy="6477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-8759" t="-4014" r="-4564" b="-46347"/>
                </a:stretch>
              </a:blip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FFFBFB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236263" y="4078548"/>
              <a:ext cx="3641579" cy="536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86"/>
                </a:lnSpc>
                <a:spcBef>
                  <a:spcPct val="0"/>
                </a:spcBef>
              </a:pPr>
              <a:r>
                <a:rPr lang="en-US" sz="2738" u="none" strike="noStrike" spc="136">
                  <a:solidFill>
                    <a:srgbClr val="231F20"/>
                  </a:solidFill>
                  <a:latin typeface="DM Sans"/>
                  <a:ea typeface="DM Sans"/>
                  <a:cs typeface="DM Sans"/>
                  <a:sym typeface="DM Sans"/>
                </a:rPr>
                <a:t>Mokshagna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522321" y="5409287"/>
              <a:ext cx="3069463" cy="536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86"/>
                </a:lnSpc>
                <a:spcBef>
                  <a:spcPct val="0"/>
                </a:spcBef>
              </a:pPr>
              <a:r>
                <a:rPr lang="en-US" sz="2738" u="none" strike="noStrike" spc="136">
                  <a:solidFill>
                    <a:srgbClr val="231F20"/>
                  </a:solidFill>
                  <a:latin typeface="DM Sans"/>
                  <a:ea typeface="DM Sans"/>
                  <a:cs typeface="DM Sans"/>
                  <a:sym typeface="DM Sans"/>
                </a:rPr>
                <a:t>2210030181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82540" y="3196330"/>
            <a:ext cx="3085579" cy="4856701"/>
            <a:chOff x="0" y="0"/>
            <a:chExt cx="4114105" cy="6475602"/>
          </a:xfrm>
        </p:grpSpPr>
        <p:sp>
          <p:nvSpPr>
            <p:cNvPr id="12" name="Freeform 12"/>
            <p:cNvSpPr/>
            <p:nvPr/>
          </p:nvSpPr>
          <p:spPr>
            <a:xfrm rot="-5400000">
              <a:off x="-1180748" y="1180748"/>
              <a:ext cx="6475602" cy="4114105"/>
            </a:xfrm>
            <a:custGeom>
              <a:avLst/>
              <a:gdLst/>
              <a:ahLst/>
              <a:cxnLst/>
              <a:rect l="l" t="t" r="r" b="b"/>
              <a:pathLst>
                <a:path w="6475602" h="4114105">
                  <a:moveTo>
                    <a:pt x="0" y="0"/>
                  </a:moveTo>
                  <a:lnTo>
                    <a:pt x="6475601" y="0"/>
                  </a:lnTo>
                  <a:lnTo>
                    <a:pt x="6475601" y="4114105"/>
                  </a:lnTo>
                  <a:lnTo>
                    <a:pt x="0" y="41141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236263" y="232894"/>
              <a:ext cx="3608926" cy="3594829"/>
              <a:chOff x="0" y="0"/>
              <a:chExt cx="6502400" cy="6477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 l="223" t="-13552" r="223" b="-36446"/>
                </a:stretch>
              </a:blip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379292" y="4328756"/>
              <a:ext cx="3355521" cy="536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86"/>
                </a:lnSpc>
              </a:pPr>
              <a:r>
                <a:rPr lang="en-US" sz="2738" spc="136">
                  <a:solidFill>
                    <a:srgbClr val="231F20"/>
                  </a:solidFill>
                  <a:latin typeface="DM Sans"/>
                  <a:ea typeface="DM Sans"/>
                  <a:cs typeface="DM Sans"/>
                  <a:sym typeface="DM Sans"/>
                </a:rPr>
                <a:t>Dinakar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95618" y="5366364"/>
              <a:ext cx="3322868" cy="536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86"/>
                </a:lnSpc>
                <a:spcBef>
                  <a:spcPct val="0"/>
                </a:spcBef>
              </a:pPr>
              <a:r>
                <a:rPr lang="en-US" sz="2738" u="none" strike="noStrike" spc="136">
                  <a:solidFill>
                    <a:srgbClr val="231F20"/>
                  </a:solidFill>
                  <a:latin typeface="DM Sans"/>
                  <a:ea typeface="DM Sans"/>
                  <a:cs typeface="DM Sans"/>
                  <a:sym typeface="DM Sans"/>
                </a:rPr>
                <a:t>2210030004</a:t>
              </a:r>
            </a:p>
          </p:txBody>
        </p:sp>
      </p:grpSp>
      <p:sp>
        <p:nvSpPr>
          <p:cNvPr id="18" name="Freeform 18"/>
          <p:cNvSpPr/>
          <p:nvPr/>
        </p:nvSpPr>
        <p:spPr>
          <a:xfrm rot="-5400000">
            <a:off x="4984560" y="4081891"/>
            <a:ext cx="4856701" cy="3085579"/>
          </a:xfrm>
          <a:custGeom>
            <a:avLst/>
            <a:gdLst/>
            <a:ahLst/>
            <a:cxnLst/>
            <a:rect l="l" t="t" r="r" b="b"/>
            <a:pathLst>
              <a:path w="4856701" h="3085579">
                <a:moveTo>
                  <a:pt x="0" y="0"/>
                </a:moveTo>
                <a:lnTo>
                  <a:pt x="4856701" y="0"/>
                </a:lnTo>
                <a:lnTo>
                  <a:pt x="4856701" y="3085579"/>
                </a:lnTo>
                <a:lnTo>
                  <a:pt x="0" y="30855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6047319" y="3371000"/>
            <a:ext cx="2706695" cy="2696122"/>
            <a:chOff x="0" y="0"/>
            <a:chExt cx="6502400" cy="6477000"/>
          </a:xfrm>
        </p:grpSpPr>
        <p:sp>
          <p:nvSpPr>
            <p:cNvPr id="20" name="Freeform 2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4"/>
              <a:stretch>
                <a:fillRect l="-14033" t="-35760" r="-8331" b="-28122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3856985" y="3196330"/>
            <a:ext cx="3085579" cy="4856701"/>
            <a:chOff x="0" y="0"/>
            <a:chExt cx="4114105" cy="6475602"/>
          </a:xfrm>
        </p:grpSpPr>
        <p:sp>
          <p:nvSpPr>
            <p:cNvPr id="23" name="Freeform 23"/>
            <p:cNvSpPr/>
            <p:nvPr/>
          </p:nvSpPr>
          <p:spPr>
            <a:xfrm rot="-5400000">
              <a:off x="-1180748" y="1180748"/>
              <a:ext cx="6475602" cy="4114105"/>
            </a:xfrm>
            <a:custGeom>
              <a:avLst/>
              <a:gdLst/>
              <a:ahLst/>
              <a:cxnLst/>
              <a:rect l="l" t="t" r="r" b="b"/>
              <a:pathLst>
                <a:path w="6475602" h="4114105">
                  <a:moveTo>
                    <a:pt x="0" y="0"/>
                  </a:moveTo>
                  <a:lnTo>
                    <a:pt x="6475601" y="0"/>
                  </a:lnTo>
                  <a:lnTo>
                    <a:pt x="6475601" y="4114105"/>
                  </a:lnTo>
                  <a:lnTo>
                    <a:pt x="0" y="41141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268916" y="232894"/>
              <a:ext cx="3608926" cy="3594829"/>
              <a:chOff x="0" y="0"/>
              <a:chExt cx="6502400" cy="6477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15"/>
                <a:stretch>
                  <a:fillRect l="223" r="223"/>
                </a:stretch>
              </a:blip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</p:sp>
        </p:grpSp>
        <p:sp>
          <p:nvSpPr>
            <p:cNvPr id="27" name="TextBox 27"/>
            <p:cNvSpPr txBox="1"/>
            <p:nvPr/>
          </p:nvSpPr>
          <p:spPr>
            <a:xfrm>
              <a:off x="236263" y="4078548"/>
              <a:ext cx="3641579" cy="536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86"/>
                </a:lnSpc>
                <a:spcBef>
                  <a:spcPct val="0"/>
                </a:spcBef>
              </a:pPr>
              <a:r>
                <a:rPr lang="en-US" sz="2738" u="none" strike="noStrike" spc="136">
                  <a:solidFill>
                    <a:srgbClr val="231F20"/>
                  </a:solidFill>
                  <a:latin typeface="DM Sans"/>
                  <a:ea typeface="DM Sans"/>
                  <a:cs typeface="DM Sans"/>
                  <a:sym typeface="DM Sans"/>
                </a:rPr>
                <a:t>Varun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522321" y="5409287"/>
              <a:ext cx="3069463" cy="536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86"/>
                </a:lnSpc>
                <a:spcBef>
                  <a:spcPct val="0"/>
                </a:spcBef>
              </a:pPr>
              <a:r>
                <a:rPr lang="en-US" sz="2738" u="none" strike="noStrike" spc="136">
                  <a:solidFill>
                    <a:srgbClr val="231F20"/>
                  </a:solidFill>
                  <a:latin typeface="DM Sans"/>
                  <a:ea typeface="DM Sans"/>
                  <a:cs typeface="DM Sans"/>
                  <a:sym typeface="DM Sans"/>
                </a:rPr>
                <a:t>2210030078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5085991" y="497225"/>
            <a:ext cx="8116017" cy="2130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469"/>
              </a:lnSpc>
            </a:pPr>
            <a:r>
              <a:rPr lang="en-US" sz="12658" spc="124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OUR TEAM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047319" y="6257622"/>
            <a:ext cx="2731184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86"/>
              </a:lnSpc>
              <a:spcBef>
                <a:spcPct val="0"/>
              </a:spcBef>
            </a:pPr>
            <a:r>
              <a:rPr lang="en-US" sz="2738" u="none" strike="noStrike" spc="13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Shreeram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261862" y="7255677"/>
            <a:ext cx="2302097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86"/>
              </a:lnSpc>
              <a:spcBef>
                <a:spcPct val="0"/>
              </a:spcBef>
            </a:pPr>
            <a:r>
              <a:rPr lang="en-US" sz="2738" u="none" strike="noStrike" spc="13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2210030024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980992" y="819150"/>
            <a:ext cx="7634417" cy="2130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469"/>
              </a:lnSpc>
            </a:pPr>
            <a:r>
              <a:rPr lang="en-US" sz="12658" spc="124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CONTENT</a:t>
            </a:r>
          </a:p>
        </p:txBody>
      </p:sp>
      <p:sp>
        <p:nvSpPr>
          <p:cNvPr id="4" name="Freeform 4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980992" y="3354797"/>
            <a:ext cx="1400485" cy="5511462"/>
            <a:chOff x="0" y="0"/>
            <a:chExt cx="368852" cy="14515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8852" cy="1451579"/>
            </a:xfrm>
            <a:custGeom>
              <a:avLst/>
              <a:gdLst/>
              <a:ahLst/>
              <a:cxnLst/>
              <a:rect l="l" t="t" r="r" b="b"/>
              <a:pathLst>
                <a:path w="368852" h="1451579">
                  <a:moveTo>
                    <a:pt x="0" y="0"/>
                  </a:moveTo>
                  <a:lnTo>
                    <a:pt x="368852" y="0"/>
                  </a:lnTo>
                  <a:lnTo>
                    <a:pt x="368852" y="1451579"/>
                  </a:lnTo>
                  <a:lnTo>
                    <a:pt x="0" y="145157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368852" cy="14706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193025" y="367828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93025" y="447540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93025" y="535656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93025" y="6153680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12626" y="6946057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12626" y="777702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20136" y="4580454"/>
            <a:ext cx="5790503" cy="42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PROJECT OVERVIEW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720136" y="5461612"/>
            <a:ext cx="6076629" cy="42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EXISITING APPLICATIONS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720136" y="6258731"/>
            <a:ext cx="9361602" cy="42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KEY FEATURES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720136" y="7097556"/>
            <a:ext cx="8437191" cy="42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USERS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720136" y="7936381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IMPLEMENTATION STRATEGY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720136" y="3860386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142191" y="4828880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758785" y="1049603"/>
            <a:ext cx="6176060" cy="8208697"/>
          </a:xfrm>
          <a:custGeom>
            <a:avLst/>
            <a:gdLst/>
            <a:ahLst/>
            <a:cxnLst/>
            <a:rect l="l" t="t" r="r" b="b"/>
            <a:pathLst>
              <a:path w="6176060" h="8208697">
                <a:moveTo>
                  <a:pt x="0" y="0"/>
                </a:moveTo>
                <a:lnTo>
                  <a:pt x="6176060" y="0"/>
                </a:lnTo>
                <a:lnTo>
                  <a:pt x="6176060" y="8208697"/>
                </a:lnTo>
                <a:lnTo>
                  <a:pt x="0" y="82086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746" r="-49746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142191" y="3396305"/>
            <a:ext cx="9610044" cy="5217765"/>
            <a:chOff x="0" y="0"/>
            <a:chExt cx="3682024" cy="19991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82024" cy="1999151"/>
            </a:xfrm>
            <a:custGeom>
              <a:avLst/>
              <a:gdLst/>
              <a:ahLst/>
              <a:cxnLst/>
              <a:rect l="l" t="t" r="r" b="b"/>
              <a:pathLst>
                <a:path w="3682024" h="1999151">
                  <a:moveTo>
                    <a:pt x="0" y="0"/>
                  </a:moveTo>
                  <a:lnTo>
                    <a:pt x="3682024" y="0"/>
                  </a:lnTo>
                  <a:lnTo>
                    <a:pt x="3682024" y="1999151"/>
                  </a:lnTo>
                  <a:lnTo>
                    <a:pt x="0" y="1999151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3682024" cy="2018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474235" y="3589336"/>
            <a:ext cx="1156649" cy="1173721"/>
          </a:xfrm>
          <a:custGeom>
            <a:avLst/>
            <a:gdLst/>
            <a:ahLst/>
            <a:cxnLst/>
            <a:rect l="l" t="t" r="r" b="b"/>
            <a:pathLst>
              <a:path w="1156649" h="1173721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2142191" y="5777447"/>
            <a:ext cx="9610044" cy="1948998"/>
            <a:chOff x="0" y="0"/>
            <a:chExt cx="3682024" cy="7467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2347768" y="6700220"/>
            <a:ext cx="1159455" cy="1178744"/>
          </a:xfrm>
          <a:custGeom>
            <a:avLst/>
            <a:gdLst/>
            <a:ahLst/>
            <a:cxnLst/>
            <a:rect l="l" t="t" r="r" b="b"/>
            <a:pathLst>
              <a:path w="1159455" h="1178744">
                <a:moveTo>
                  <a:pt x="0" y="0"/>
                </a:moveTo>
                <a:lnTo>
                  <a:pt x="1159455" y="0"/>
                </a:lnTo>
                <a:lnTo>
                  <a:pt x="1159455" y="1178744"/>
                </a:lnTo>
                <a:lnTo>
                  <a:pt x="0" y="11787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3908899" y="6958069"/>
            <a:ext cx="7132181" cy="114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Importance:</a:t>
            </a:r>
            <a:r>
              <a:rPr lang="en-US" sz="2210" spc="21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Enhance revenue, efficiency, and competitive advantage in the retail sector.</a:t>
            </a:r>
          </a:p>
        </p:txBody>
      </p:sp>
      <p:sp>
        <p:nvSpPr>
          <p:cNvPr id="17" name="Freeform 17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474235" y="5324187"/>
            <a:ext cx="906520" cy="906520"/>
          </a:xfrm>
          <a:custGeom>
            <a:avLst/>
            <a:gdLst/>
            <a:ahLst/>
            <a:cxnLst/>
            <a:rect l="l" t="t" r="r" b="b"/>
            <a:pathLst>
              <a:path w="906520" h="906520">
                <a:moveTo>
                  <a:pt x="0" y="0"/>
                </a:moveTo>
                <a:lnTo>
                  <a:pt x="906520" y="0"/>
                </a:lnTo>
                <a:lnTo>
                  <a:pt x="906520" y="906520"/>
                </a:lnTo>
                <a:lnTo>
                  <a:pt x="0" y="90652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142191" y="1303823"/>
            <a:ext cx="9610044" cy="1511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257"/>
              </a:lnSpc>
            </a:pPr>
            <a:r>
              <a:rPr lang="en-US" sz="8882" spc="87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INTRODUCTION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908899" y="3624745"/>
            <a:ext cx="7132181" cy="114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Objective:</a:t>
            </a:r>
            <a:r>
              <a:rPr lang="en-US" sz="2210" spc="21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Explore how dynamic pricing and inventory management can optimize e-commerce operations.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908899" y="5297679"/>
            <a:ext cx="7132181" cy="114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Scope:</a:t>
            </a:r>
            <a:r>
              <a:rPr lang="en-US" sz="2210" spc="21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Review key features, examine existing solutions, and identify innovation opportunities.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163000" y="3875422"/>
            <a:ext cx="4473739" cy="2443073"/>
          </a:xfrm>
          <a:custGeom>
            <a:avLst/>
            <a:gdLst/>
            <a:ahLst/>
            <a:cxnLst/>
            <a:rect l="l" t="t" r="r" b="b"/>
            <a:pathLst>
              <a:path w="4473739" h="2443073">
                <a:moveTo>
                  <a:pt x="0" y="0"/>
                </a:moveTo>
                <a:lnTo>
                  <a:pt x="4473739" y="0"/>
                </a:lnTo>
                <a:lnTo>
                  <a:pt x="4473739" y="2443073"/>
                </a:lnTo>
                <a:lnTo>
                  <a:pt x="0" y="2443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528" b="-18474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2163000" y="3442596"/>
            <a:ext cx="4473739" cy="636748"/>
            <a:chOff x="0" y="0"/>
            <a:chExt cx="1178269" cy="1677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178269" cy="224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Mission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PROJECT OVERVIEW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893475" y="3442596"/>
            <a:ext cx="9034431" cy="2875899"/>
            <a:chOff x="0" y="0"/>
            <a:chExt cx="1744696" cy="55538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44696" cy="555383"/>
            </a:xfrm>
            <a:custGeom>
              <a:avLst/>
              <a:gdLst/>
              <a:ahLst/>
              <a:cxnLst/>
              <a:rect l="l" t="t" r="r" b="b"/>
              <a:pathLst>
                <a:path w="1744696" h="555383">
                  <a:moveTo>
                    <a:pt x="0" y="0"/>
                  </a:moveTo>
                  <a:lnTo>
                    <a:pt x="1744696" y="0"/>
                  </a:lnTo>
                  <a:lnTo>
                    <a:pt x="1744696" y="555383"/>
                  </a:lnTo>
                  <a:lnTo>
                    <a:pt x="0" y="5553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744696" cy="574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984097" y="3503257"/>
            <a:ext cx="8900334" cy="2724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7768" lvl="1" indent="-213884" algn="l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Real-Time Data Integration: Connects to sales, market trends, and competitor data for timely and accurate insights.</a:t>
            </a:r>
          </a:p>
          <a:p>
            <a:pPr marL="427768" lvl="1" indent="-213884" algn="l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AI-Powered Pricing Engine: Uses machine learning to dynamically adjust prices based on various factors like demand and competition.</a:t>
            </a:r>
          </a:p>
          <a:p>
            <a:pPr marL="427768" lvl="1" indent="-213884" algn="l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Scalable Architecture: Built to handle varying loads and integrate with existing systems for seamless operation.</a:t>
            </a:r>
          </a:p>
        </p:txBody>
      </p:sp>
      <p:sp>
        <p:nvSpPr>
          <p:cNvPr id="17" name="Freeform 17"/>
          <p:cNvSpPr/>
          <p:nvPr/>
        </p:nvSpPr>
        <p:spPr>
          <a:xfrm>
            <a:off x="11410691" y="6937093"/>
            <a:ext cx="4473739" cy="2443073"/>
          </a:xfrm>
          <a:custGeom>
            <a:avLst/>
            <a:gdLst/>
            <a:ahLst/>
            <a:cxnLst/>
            <a:rect l="l" t="t" r="r" b="b"/>
            <a:pathLst>
              <a:path w="4473739" h="2443073">
                <a:moveTo>
                  <a:pt x="0" y="0"/>
                </a:moveTo>
                <a:lnTo>
                  <a:pt x="4473739" y="0"/>
                </a:lnTo>
                <a:lnTo>
                  <a:pt x="4473739" y="2443073"/>
                </a:lnTo>
                <a:lnTo>
                  <a:pt x="0" y="24430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039" b="-11039"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1410691" y="6504266"/>
            <a:ext cx="4473739" cy="636748"/>
            <a:chOff x="0" y="0"/>
            <a:chExt cx="1178269" cy="16770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1178269" cy="224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Vision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179166" y="6572062"/>
            <a:ext cx="9034431" cy="2808103"/>
            <a:chOff x="0" y="0"/>
            <a:chExt cx="1744696" cy="54229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510357" y="6828977"/>
            <a:ext cx="8512431" cy="2041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7768" lvl="1" indent="-213884" algn="l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Advanced Inventory Management: Provides real-time tracking of stock levels and automates reordering to optimize inventory.</a:t>
            </a:r>
          </a:p>
          <a:p>
            <a:pPr marL="427768" lvl="1" indent="-213884" algn="l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Comprehensive Analytics: Offers dashboards and reporting tools to monitor performance and make data-driven decisions.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489411" y="664311"/>
            <a:ext cx="6021895" cy="8876442"/>
          </a:xfrm>
          <a:custGeom>
            <a:avLst/>
            <a:gdLst/>
            <a:ahLst/>
            <a:cxnLst/>
            <a:rect l="l" t="t" r="r" b="b"/>
            <a:pathLst>
              <a:path w="6021895" h="8876442">
                <a:moveTo>
                  <a:pt x="0" y="0"/>
                </a:moveTo>
                <a:lnTo>
                  <a:pt x="6021895" y="0"/>
                </a:lnTo>
                <a:lnTo>
                  <a:pt x="6021895" y="8876442"/>
                </a:lnTo>
                <a:lnTo>
                  <a:pt x="0" y="88764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054" r="-7905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203215" y="7962246"/>
            <a:ext cx="4876482" cy="516424"/>
          </a:xfrm>
          <a:custGeom>
            <a:avLst/>
            <a:gdLst/>
            <a:ahLst/>
            <a:cxnLst/>
            <a:rect l="l" t="t" r="r" b="b"/>
            <a:pathLst>
              <a:path w="4876482" h="516424">
                <a:moveTo>
                  <a:pt x="0" y="0"/>
                </a:moveTo>
                <a:lnTo>
                  <a:pt x="4876483" y="0"/>
                </a:lnTo>
                <a:lnTo>
                  <a:pt x="4876483" y="516423"/>
                </a:lnTo>
                <a:lnTo>
                  <a:pt x="0" y="5164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6495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8220749" y="3205532"/>
            <a:ext cx="4858949" cy="4794814"/>
            <a:chOff x="0" y="0"/>
            <a:chExt cx="1279723" cy="126283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79723" cy="1262832"/>
            </a:xfrm>
            <a:custGeom>
              <a:avLst/>
              <a:gdLst/>
              <a:ahLst/>
              <a:cxnLst/>
              <a:rect l="l" t="t" r="r" b="b"/>
              <a:pathLst>
                <a:path w="1279723" h="1262832">
                  <a:moveTo>
                    <a:pt x="0" y="0"/>
                  </a:moveTo>
                  <a:lnTo>
                    <a:pt x="1279723" y="0"/>
                  </a:lnTo>
                  <a:lnTo>
                    <a:pt x="1279723" y="1262832"/>
                  </a:lnTo>
                  <a:lnTo>
                    <a:pt x="0" y="1262832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279723" cy="1319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3407869">
            <a:off x="-4984174" y="10635812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69" y="0"/>
                </a:lnTo>
                <a:lnTo>
                  <a:pt x="12471669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365769" y="3791077"/>
            <a:ext cx="2551375" cy="2622909"/>
          </a:xfrm>
          <a:custGeom>
            <a:avLst/>
            <a:gdLst/>
            <a:ahLst/>
            <a:cxnLst/>
            <a:rect l="l" t="t" r="r" b="b"/>
            <a:pathLst>
              <a:path w="2551375" h="2622909">
                <a:moveTo>
                  <a:pt x="0" y="0"/>
                </a:moveTo>
                <a:lnTo>
                  <a:pt x="2551375" y="0"/>
                </a:lnTo>
                <a:lnTo>
                  <a:pt x="2551375" y="2622909"/>
                </a:lnTo>
                <a:lnTo>
                  <a:pt x="0" y="26229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008951" y="1273245"/>
            <a:ext cx="9026610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03"/>
              </a:lnSpc>
            </a:pPr>
            <a:r>
              <a:rPr lang="en-US" sz="5432" spc="532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EXISITING APPLICATIONS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07892" y="2422953"/>
            <a:ext cx="6162866" cy="7402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4517" lvl="1" indent="-247258" algn="l">
              <a:lnSpc>
                <a:spcPts val="3160"/>
              </a:lnSpc>
              <a:buFont typeface="Arial"/>
              <a:buChar char="•"/>
            </a:pPr>
            <a:r>
              <a:rPr lang="en-US" sz="2290" spc="22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Competera</a:t>
            </a:r>
            <a:r>
              <a:rPr lang="en-US" sz="2290" spc="22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: AI-driven platform for competitive pricing; strengths include robust competitor analysis and flexible pricing strategies; weakness is limited focus on inventory management.</a:t>
            </a:r>
          </a:p>
          <a:p>
            <a:pPr marL="494517" lvl="1" indent="-247258" algn="l">
              <a:lnSpc>
                <a:spcPts val="3160"/>
              </a:lnSpc>
              <a:buFont typeface="Arial"/>
              <a:buChar char="•"/>
            </a:pPr>
            <a:r>
              <a:rPr lang="en-US" sz="2290" spc="22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Prisync</a:t>
            </a:r>
            <a:r>
              <a:rPr lang="en-US" sz="2290" spc="22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: Competitor price tracking and dynamic pricing software for e-commerce; strengths are easy integration and user-friendly interface; weakness is limited inventory management features.</a:t>
            </a:r>
          </a:p>
          <a:p>
            <a:pPr marL="494517" lvl="1" indent="-247258" algn="l">
              <a:lnSpc>
                <a:spcPts val="3160"/>
              </a:lnSpc>
              <a:buFont typeface="Arial"/>
              <a:buChar char="•"/>
            </a:pPr>
            <a:r>
              <a:rPr lang="en-US" sz="2290" spc="224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ClearDemand</a:t>
            </a:r>
            <a:r>
              <a:rPr lang="en-US" sz="2290" spc="224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: Pricing and demand management platform for retailers; strengths include strong forecasting and comprehensive management tools; weakness is complex implementation and higher cost.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498723" y="6552336"/>
            <a:ext cx="4135657" cy="694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2"/>
              </a:lnSpc>
            </a:pPr>
            <a:r>
              <a:rPr lang="en-US" sz="4081" spc="399">
                <a:solidFill>
                  <a:srgbClr val="FDFBFB"/>
                </a:solidFill>
                <a:latin typeface="DM Sans Bold"/>
                <a:ea typeface="DM Sans Bold"/>
                <a:cs typeface="DM Sans Bold"/>
                <a:sym typeface="DM Sans Bold"/>
              </a:rPr>
              <a:t>SOLUTIONS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885381">
            <a:off x="10459857" y="6174107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0" y="0"/>
                </a:moveTo>
                <a:lnTo>
                  <a:pt x="1776375" y="0"/>
                </a:lnTo>
                <a:lnTo>
                  <a:pt x="1776375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38888" y="1271562"/>
            <a:ext cx="11507424" cy="1794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63"/>
              </a:lnSpc>
            </a:pPr>
            <a:r>
              <a:rPr lang="en-US" sz="5263" spc="515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KEY FEATURES OF </a:t>
            </a:r>
          </a:p>
          <a:p>
            <a:pPr marL="0" lvl="0" indent="0" algn="l">
              <a:lnSpc>
                <a:spcPts val="7263"/>
              </a:lnSpc>
              <a:spcBef>
                <a:spcPct val="0"/>
              </a:spcBef>
            </a:pPr>
            <a:r>
              <a:rPr lang="en-US" sz="5263" spc="515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OUR SYSTEM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324612" y="3927571"/>
            <a:ext cx="2932415" cy="1478628"/>
            <a:chOff x="0" y="0"/>
            <a:chExt cx="3909886" cy="1971504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3909886" cy="1971504"/>
              <a:chOff x="0" y="0"/>
              <a:chExt cx="1075555" cy="54233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075555" cy="542333"/>
              </a:xfrm>
              <a:custGeom>
                <a:avLst/>
                <a:gdLst/>
                <a:ahLst/>
                <a:cxnLst/>
                <a:rect l="l" t="t" r="r" b="b"/>
                <a:pathLst>
                  <a:path w="1075555" h="542333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460490"/>
                    </a:lnTo>
                    <a:cubicBezTo>
                      <a:pt x="1075555" y="482196"/>
                      <a:pt x="1066932" y="503013"/>
                      <a:pt x="1051584" y="518362"/>
                    </a:cubicBezTo>
                    <a:cubicBezTo>
                      <a:pt x="1036235" y="533711"/>
                      <a:pt x="1015418" y="542333"/>
                      <a:pt x="993712" y="542333"/>
                    </a:cubicBezTo>
                    <a:lnTo>
                      <a:pt x="81844" y="542333"/>
                    </a:lnTo>
                    <a:cubicBezTo>
                      <a:pt x="36643" y="542333"/>
                      <a:pt x="0" y="505691"/>
                      <a:pt x="0" y="460490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19050"/>
                <a:ext cx="1075555" cy="56138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280147" y="237417"/>
              <a:ext cx="3379185" cy="15330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8"/>
                </a:lnSpc>
              </a:pPr>
              <a:r>
                <a:rPr lang="en-US" sz="1670">
                  <a:solidFill>
                    <a:srgbClr val="100F0D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Real-Time Data Integration: Connects to multiple data sources for accurate insights.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292600" y="5926512"/>
            <a:ext cx="2932415" cy="1769540"/>
            <a:chOff x="0" y="0"/>
            <a:chExt cx="3909886" cy="2359386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3909886" cy="2359386"/>
              <a:chOff x="0" y="0"/>
              <a:chExt cx="1075555" cy="649034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075555" cy="649034"/>
              </a:xfrm>
              <a:custGeom>
                <a:avLst/>
                <a:gdLst/>
                <a:ahLst/>
                <a:cxnLst/>
                <a:rect l="l" t="t" r="r" b="b"/>
                <a:pathLst>
                  <a:path w="1075555" h="649034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567191"/>
                    </a:lnTo>
                    <a:cubicBezTo>
                      <a:pt x="1075555" y="612392"/>
                      <a:pt x="1038913" y="649034"/>
                      <a:pt x="993712" y="649034"/>
                    </a:cubicBezTo>
                    <a:lnTo>
                      <a:pt x="81844" y="649034"/>
                    </a:lnTo>
                    <a:cubicBezTo>
                      <a:pt x="60137" y="649034"/>
                      <a:pt x="39320" y="640411"/>
                      <a:pt x="23971" y="625063"/>
                    </a:cubicBezTo>
                    <a:cubicBezTo>
                      <a:pt x="8623" y="609714"/>
                      <a:pt x="0" y="588897"/>
                      <a:pt x="0" y="567191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19050"/>
                <a:ext cx="1075555" cy="66808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280147" y="237417"/>
              <a:ext cx="3379185" cy="19209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8"/>
                </a:lnSpc>
              </a:pPr>
              <a:r>
                <a:rPr lang="en-US" sz="1670">
                  <a:solidFill>
                    <a:srgbClr val="100F0D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AI-Powered Pricing Engine: Adjusts prices dynamically based on demand and competition.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113756" y="3927571"/>
            <a:ext cx="2932415" cy="1478628"/>
            <a:chOff x="0" y="0"/>
            <a:chExt cx="3909886" cy="1971504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3909886" cy="1971504"/>
              <a:chOff x="0" y="0"/>
              <a:chExt cx="1075555" cy="542333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075555" cy="542333"/>
              </a:xfrm>
              <a:custGeom>
                <a:avLst/>
                <a:gdLst/>
                <a:ahLst/>
                <a:cxnLst/>
                <a:rect l="l" t="t" r="r" b="b"/>
                <a:pathLst>
                  <a:path w="1075555" h="542333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460490"/>
                    </a:lnTo>
                    <a:cubicBezTo>
                      <a:pt x="1075555" y="482196"/>
                      <a:pt x="1066932" y="503013"/>
                      <a:pt x="1051584" y="518362"/>
                    </a:cubicBezTo>
                    <a:cubicBezTo>
                      <a:pt x="1036235" y="533711"/>
                      <a:pt x="1015418" y="542333"/>
                      <a:pt x="993712" y="542333"/>
                    </a:cubicBezTo>
                    <a:lnTo>
                      <a:pt x="81844" y="542333"/>
                    </a:lnTo>
                    <a:cubicBezTo>
                      <a:pt x="36643" y="542333"/>
                      <a:pt x="0" y="505691"/>
                      <a:pt x="0" y="460490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19050"/>
                <a:ext cx="1075555" cy="56138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280147" y="237417"/>
              <a:ext cx="3379185" cy="15330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8"/>
                </a:lnSpc>
              </a:pPr>
              <a:r>
                <a:rPr lang="en-US" sz="1670">
                  <a:solidFill>
                    <a:srgbClr val="100F0D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Advanced Inventory Management: Real-time tracking and automated reordering.</a:t>
              </a:r>
            </a:p>
          </p:txBody>
        </p:sp>
      </p:grpSp>
      <p:sp>
        <p:nvSpPr>
          <p:cNvPr id="21" name="Freeform 21"/>
          <p:cNvSpPr/>
          <p:nvPr/>
        </p:nvSpPr>
        <p:spPr>
          <a:xfrm rot="-8970905" flipH="1">
            <a:off x="6404412" y="4892587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887923">
            <a:off x="-6433097" y="4419339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4510790" y="5988022"/>
            <a:ext cx="2932415" cy="1769540"/>
            <a:chOff x="0" y="0"/>
            <a:chExt cx="3909886" cy="2359386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3909886" cy="2359386"/>
              <a:chOff x="0" y="0"/>
              <a:chExt cx="1075555" cy="649034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075555" cy="649034"/>
              </a:xfrm>
              <a:custGeom>
                <a:avLst/>
                <a:gdLst/>
                <a:ahLst/>
                <a:cxnLst/>
                <a:rect l="l" t="t" r="r" b="b"/>
                <a:pathLst>
                  <a:path w="1075555" h="649034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567191"/>
                    </a:lnTo>
                    <a:cubicBezTo>
                      <a:pt x="1075555" y="612392"/>
                      <a:pt x="1038913" y="649034"/>
                      <a:pt x="993712" y="649034"/>
                    </a:cubicBezTo>
                    <a:lnTo>
                      <a:pt x="81844" y="649034"/>
                    </a:lnTo>
                    <a:cubicBezTo>
                      <a:pt x="60137" y="649034"/>
                      <a:pt x="39320" y="640411"/>
                      <a:pt x="23971" y="625063"/>
                    </a:cubicBezTo>
                    <a:cubicBezTo>
                      <a:pt x="8623" y="609714"/>
                      <a:pt x="0" y="588897"/>
                      <a:pt x="0" y="567191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19050"/>
                <a:ext cx="1075555" cy="66808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280147" y="237417"/>
              <a:ext cx="3379185" cy="19209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8"/>
                </a:lnSpc>
              </a:pPr>
              <a:r>
                <a:rPr lang="en-US" sz="1670">
                  <a:solidFill>
                    <a:srgbClr val="100F0D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Robust Security: Ensures data protection with encryption and compliance with regulations.</a:t>
              </a:r>
            </a:p>
          </p:txBody>
        </p:sp>
      </p:grpSp>
      <p:sp>
        <p:nvSpPr>
          <p:cNvPr id="28" name="Freeform 28"/>
          <p:cNvSpPr/>
          <p:nvPr/>
        </p:nvSpPr>
        <p:spPr>
          <a:xfrm rot="-8970905" flipH="1">
            <a:off x="14196112" y="5008784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71319" y="4412374"/>
            <a:ext cx="12075975" cy="3756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105"/>
              </a:lnSpc>
            </a:pPr>
            <a:r>
              <a:rPr lang="en-US" sz="10945" spc="1072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IMPLEMENTATION STRATEGY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307472" y="6672678"/>
            <a:ext cx="7673056" cy="7673056"/>
          </a:xfrm>
          <a:custGeom>
            <a:avLst/>
            <a:gdLst/>
            <a:ahLst/>
            <a:cxnLst/>
            <a:rect l="l" t="t" r="r" b="b"/>
            <a:pathLst>
              <a:path w="7673056" h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024816" y="5501099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63659" y="6071953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539534" y="737753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510099" y="737753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106315" y="7936159"/>
            <a:ext cx="1104804" cy="1121111"/>
          </a:xfrm>
          <a:custGeom>
            <a:avLst/>
            <a:gdLst/>
            <a:ahLst/>
            <a:cxnLst/>
            <a:rect l="l" t="t" r="r" b="b"/>
            <a:pathLst>
              <a:path w="1104804" h="1121111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774426" y="3206190"/>
            <a:ext cx="3474003" cy="647719"/>
            <a:chOff x="0" y="0"/>
            <a:chExt cx="914964" cy="17059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Admin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887170" y="1277407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USERS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30975" y="4045241"/>
            <a:ext cx="3360904" cy="2392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They oversee the platform's functionality, manage product listings, monitor inventory levels, and handle pricing strategies.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218805" y="3206190"/>
            <a:ext cx="3474003" cy="647719"/>
            <a:chOff x="0" y="0"/>
            <a:chExt cx="914964" cy="17059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Vendors 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138875" y="4042536"/>
            <a:ext cx="6254887" cy="1020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They upload product details, set initial pricing, manage stock levels, and handle orders.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3132368" y="3208684"/>
            <a:ext cx="3777684" cy="647719"/>
            <a:chOff x="0" y="0"/>
            <a:chExt cx="994946" cy="170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94945" cy="170593"/>
            </a:xfrm>
            <a:custGeom>
              <a:avLst/>
              <a:gdLst/>
              <a:ahLst/>
              <a:cxnLst/>
              <a:rect l="l" t="t" r="r" b="b"/>
              <a:pathLst>
                <a:path w="994945" h="170593">
                  <a:moveTo>
                    <a:pt x="0" y="0"/>
                  </a:moveTo>
                  <a:lnTo>
                    <a:pt x="994945" y="0"/>
                  </a:lnTo>
                  <a:lnTo>
                    <a:pt x="994945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994946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Individuals 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3340758" y="4045241"/>
            <a:ext cx="3360904" cy="2735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They interact with the user interface to browse, select, and purchase products. They benefit from dynamic pricing and accurate inventory management.</a:t>
            </a:r>
          </a:p>
        </p:txBody>
      </p:sp>
      <p:sp>
        <p:nvSpPr>
          <p:cNvPr id="23" name="Freeform 23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445</Words>
  <Application>Microsoft Office PowerPoint</Application>
  <PresentationFormat>Custom</PresentationFormat>
  <Paragraphs>66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DM Sans Bold</vt:lpstr>
      <vt:lpstr>Arial</vt:lpstr>
      <vt:lpstr>Oswald Bold</vt:lpstr>
      <vt:lpstr>Calibri</vt:lpstr>
      <vt:lpstr>Montserrat Light</vt:lpstr>
      <vt:lpstr>DM Sans Italics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ReStock</dc:title>
  <cp:lastModifiedBy>Dinakar Pathakota</cp:lastModifiedBy>
  <cp:revision>2</cp:revision>
  <dcterms:created xsi:type="dcterms:W3CDTF">2006-08-16T00:00:00Z</dcterms:created>
  <dcterms:modified xsi:type="dcterms:W3CDTF">2024-08-07T05:56:51Z</dcterms:modified>
  <dc:identifier>DAGMcMTv4Us</dc:identifier>
</cp:coreProperties>
</file>